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8" r:id="rId4"/>
    <p:sldId id="971" r:id="rId5"/>
    <p:sldId id="1045" r:id="rId6"/>
    <p:sldId id="1049" r:id="rId7"/>
    <p:sldId id="1046" r:id="rId8"/>
    <p:sldId id="982" r:id="rId9"/>
    <p:sldId id="1047" r:id="rId10"/>
    <p:sldId id="1048" r:id="rId11"/>
    <p:sldId id="377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0D0D47-4B65-4844-8F3D-E5E4A120A235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93D5552-4B3D-4604-A9B7-98D5E91A3C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6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57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33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35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6EAC56-B0B4-AE7E-BB3E-E6C7EA45E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87AD212-5BC3-2C31-D8E7-BA3C3FAD42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67CE8DBA-675B-5B4E-4DB8-00FA0DE5B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583BC9-D396-F56D-3B3E-FB430B174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17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6EAC56-B0B4-AE7E-BB3E-E6C7EA45E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87AD212-5BC3-2C31-D8E7-BA3C3FAD42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67CE8DBA-675B-5B4E-4DB8-00FA0DE5B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583BC9-D396-F56D-3B3E-FB430B174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29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6EAC56-B0B4-AE7E-BB3E-E6C7EA45E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87AD212-5BC3-2C31-D8E7-BA3C3FAD42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67CE8DBA-675B-5B4E-4DB8-00FA0DE5B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583BC9-D396-F56D-3B3E-FB430B174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82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5552-4B3D-4604-A9B7-98D5E91A3C31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05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F461-0B07-49FC-8A82-6ADB11172C3A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1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B026-9051-4D02-AB3C-A05E26E3530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746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37-9C21-4ECD-A74D-EABCF59BB14A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5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394-1FA2-475E-9407-7BEAD39336AF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5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B026-9051-4D02-AB3C-A05E26E3530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01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B026-9051-4D02-AB3C-A05E26E3530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8587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B026-9051-4D02-AB3C-A05E26E3530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6777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E518-0044-4FE5-B592-CDB3895A2708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86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7E95-5CD5-4483-8D1D-136326911B2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5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40FB-FCCA-4FBD-BDF0-7E79A745281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8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25BA-1436-42D8-BAB4-3F9258622176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20F8-0C5D-4326-8B03-0BA36B68DE2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8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05F-0607-4FEE-9E40-84CD5261DC9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6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7833-0249-4218-97BA-E69387D9B194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AAF9-3771-445D-A737-BF3F3986CD95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4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4247-3F5A-47AD-A5AE-72A9EE7C1EF3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7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4902-BC2A-4E35-9591-2F7A55C82DCA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4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CAB026-9051-4D02-AB3C-A05E26E3530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7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B6B2B-3C78-4D48-9140-F38971D87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584" y="153259"/>
            <a:ext cx="8915399" cy="7001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SIRC of ICAI</a:t>
            </a:r>
            <a:endParaRPr lang="en-IN" sz="3200" b="1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85BFA5-48E3-4A95-A6C0-F2D8DBD7A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7624" y="4282700"/>
            <a:ext cx="8915399" cy="1314425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ln w="3175" cmpd="sng">
                  <a:noFill/>
                </a:ln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  <a:p>
            <a:pPr algn="ctr">
              <a:spcBef>
                <a:spcPct val="0"/>
              </a:spcBef>
            </a:pPr>
            <a:r>
              <a:rPr lang="en-US" sz="2400" b="1" dirty="0">
                <a:ln w="3175" cmpd="sng">
                  <a:noFill/>
                </a:ln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29.06.2024</a:t>
            </a:r>
          </a:p>
          <a:p>
            <a:pPr algn="ctr">
              <a:spcBef>
                <a:spcPct val="0"/>
              </a:spcBef>
            </a:pPr>
            <a:r>
              <a:rPr lang="en-US" sz="2400" b="1" dirty="0">
                <a:ln w="3175" cmpd="sng">
                  <a:noFill/>
                </a:ln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SIRC VCM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9052BD-D997-4DA4-94D6-B5592140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37" y="608868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624FBC0-CF5B-406F-ACB7-9A2E52F5552F}"/>
              </a:ext>
            </a:extLst>
          </p:cNvPr>
          <p:cNvSpPr txBox="1">
            <a:spLocks/>
          </p:cNvSpPr>
          <p:nvPr/>
        </p:nvSpPr>
        <p:spPr>
          <a:xfrm>
            <a:off x="2587624" y="2002814"/>
            <a:ext cx="8915399" cy="1112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>
                <a:ln w="3175" cmpd="sng">
                  <a:noFill/>
                </a:ln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Empanelment Criteria for CAG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705CC25-EF4E-440F-BB87-06E3FCB8D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080" y="5719045"/>
            <a:ext cx="7741945" cy="1016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>
              <a:lnSpc>
                <a:spcPct val="70000"/>
              </a:lnSpc>
              <a:spcBef>
                <a:spcPct val="27000"/>
              </a:spcBef>
            </a:pPr>
            <a:r>
              <a:rPr lang="en-US" sz="1400" b="1" dirty="0">
                <a:cs typeface="Arial" charset="0"/>
              </a:rPr>
              <a:t>Restriction on Disclosure and Use of Data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1400" b="1" dirty="0">
                <a:cs typeface="Times New Roman" pitchFamily="18" charset="0"/>
              </a:rPr>
              <a:t>The data in this document contains trade secrets and confidential or proprietary information of my firm, the disclosure of which would provide a competitive advantage to others. As a result, this document shall not be disclosed, used or duplicated, in whole or in part, for any purpose. The data subject to this restriction are contained in the entire document. </a:t>
            </a: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6D6EBA7-02C0-4AC6-9E42-7B3F147D3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89" y="404190"/>
            <a:ext cx="1328065" cy="123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9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57E8286-3EEF-DF92-5469-8129B852D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68C07-A10E-8214-544D-FFCDC7D3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386" y="231844"/>
            <a:ext cx="8911687" cy="675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Other Considerations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C72443-8F4A-A3CE-2ABD-09D9A3A3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0912" y="646176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10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15EB99A5-8739-D1FA-AB0D-3C9088EFFD2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EA8FC655-1B3F-84C7-1BE3-8A2E4A01E8D2}"/>
              </a:ext>
            </a:extLst>
          </p:cNvPr>
          <p:cNvSpPr/>
          <p:nvPr/>
        </p:nvSpPr>
        <p:spPr>
          <a:xfrm>
            <a:off x="1835872" y="1739773"/>
            <a:ext cx="9573606" cy="48829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 / Paid CA Will get points on exclusive association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D1FFAFD4-0E7E-3C21-0E69-4AF7060ADF7E}"/>
              </a:ext>
            </a:extLst>
          </p:cNvPr>
          <p:cNvSpPr/>
          <p:nvPr/>
        </p:nvSpPr>
        <p:spPr>
          <a:xfrm>
            <a:off x="1835871" y="829963"/>
            <a:ext cx="9573607" cy="811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time CA Employee does not include CA who is Partner in other firm or sole Proprietor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FB35501A-61A0-D43D-8647-1409CA92E23E}"/>
              </a:ext>
            </a:extLst>
          </p:cNvPr>
          <p:cNvSpPr/>
          <p:nvPr/>
        </p:nvSpPr>
        <p:spPr>
          <a:xfrm>
            <a:off x="1820812" y="2349681"/>
            <a:ext cx="9573606" cy="127517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case of Merger, Points will be allotted to partners  after 1 Calander year and benefit of earlier association will be available after completion of 5 Calander years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E4524DC3-13BF-0D64-B7AC-8B7B499D02F9}"/>
              </a:ext>
            </a:extLst>
          </p:cNvPr>
          <p:cNvSpPr/>
          <p:nvPr/>
        </p:nvSpPr>
        <p:spPr>
          <a:xfrm>
            <a:off x="1794426" y="3746465"/>
            <a:ext cx="9573606" cy="274577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 for Turnover of Firm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Del, Mum, Che, Kol, </a:t>
            </a:r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Blr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Other Cities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to 1 Cr / 0.60 Cr = 0 Points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1 Cr --- 2 Cr / &gt; 0.60 Cr ---1.20 Cr = 1 Points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2 Cr --- 3 Cr / &gt; 1.20 Cr ---1.80 Cr = 2 Points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3 Cr --- 4 Cr / &gt; 1.80 Cr ---2.40 Cr = 3 Points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4 Cr --- 5 Cr / &gt; 2.40 Cr ---3.00 Cr = 4 Points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5 Cr --- 6 Cr / &gt; 3.00 Cr ---3.60 Cr = 5 Points</a:t>
            </a:r>
          </a:p>
        </p:txBody>
      </p:sp>
    </p:spTree>
    <p:extLst>
      <p:ext uri="{BB962C8B-B14F-4D97-AF65-F5344CB8AC3E}">
        <p14:creationId xmlns:p14="http://schemas.microsoft.com/office/powerpoint/2010/main" val="11014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 descr="Purple mesh"/>
          <p:cNvSpPr>
            <a:spLocks noChangeArrowheads="1"/>
          </p:cNvSpPr>
          <p:nvPr/>
        </p:nvSpPr>
        <p:spPr bwMode="auto">
          <a:xfrm>
            <a:off x="1524001" y="4154489"/>
            <a:ext cx="10667998" cy="200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</a:pPr>
            <a:r>
              <a:rPr lang="en-US" sz="3200" b="1" dirty="0"/>
              <a:t>CA </a:t>
            </a:r>
            <a:r>
              <a:rPr lang="en-US" sz="3200" b="1" dirty="0" err="1"/>
              <a:t>Niranjan</a:t>
            </a:r>
            <a:r>
              <a:rPr lang="en-US" sz="3200" b="1" dirty="0"/>
              <a:t> Joshi, </a:t>
            </a:r>
          </a:p>
          <a:p>
            <a:pPr algn="ctr">
              <a:spcBef>
                <a:spcPct val="0"/>
              </a:spcBef>
            </a:pPr>
            <a:r>
              <a:rPr lang="en-US" sz="3200" b="1" dirty="0" err="1"/>
              <a:t>B.Com</a:t>
            </a:r>
            <a:r>
              <a:rPr lang="en-US" sz="3200" b="1" dirty="0"/>
              <a:t>., FCA, DISA (ICAI)</a:t>
            </a:r>
          </a:p>
          <a:p>
            <a:pPr algn="ctr">
              <a:spcBef>
                <a:spcPct val="0"/>
              </a:spcBef>
            </a:pPr>
            <a:r>
              <a:rPr lang="en-US" sz="3200" b="1" dirty="0"/>
              <a:t>Email: nvjca1@gmail.com</a:t>
            </a:r>
          </a:p>
          <a:p>
            <a:pPr algn="ctr">
              <a:spcBef>
                <a:spcPct val="0"/>
              </a:spcBef>
            </a:pPr>
            <a:r>
              <a:rPr lang="en-US" sz="3200" b="1" dirty="0"/>
              <a:t>Cell: 8369577210</a:t>
            </a:r>
            <a:endParaRPr lang="en-US" sz="2000" b="1" dirty="0"/>
          </a:p>
        </p:txBody>
      </p:sp>
      <p:pic>
        <p:nvPicPr>
          <p:cNvPr id="1026" name="Picture 2" descr="Thank You Slide 24 PowerPoint Template">
            <a:extLst>
              <a:ext uri="{FF2B5EF4-FFF2-40B4-BE49-F238E27FC236}">
                <a16:creationId xmlns:a16="http://schemas.microsoft.com/office/drawing/2014/main" xmlns="" id="{7D389956-24A4-C00A-5ECB-E9A14BB42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80" y="-15973"/>
            <a:ext cx="6593840" cy="352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xmlns="" id="{B450CCCC-9DDA-C3D9-19A4-C79941BA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80" y="6228080"/>
            <a:ext cx="690799" cy="602781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11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3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1DA336-8F22-4BA2-AD5C-698D7890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52364"/>
            <a:ext cx="10018713" cy="74676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Disclaimer</a:t>
            </a:r>
            <a:endParaRPr lang="en-IN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339650-D8EF-4C83-BE5F-D9B831214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623" y="1025199"/>
            <a:ext cx="8915400" cy="48076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my personal views and can not be construed to be the views of the ICAI or my firm.</a:t>
            </a:r>
          </a:p>
          <a:p>
            <a:pPr marL="0" indent="0" algn="just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representations or warranties are made by the RC/Branch/Study Circle of RC with regard to this presentation.</a:t>
            </a:r>
          </a:p>
          <a:p>
            <a:pPr marL="0" indent="0" algn="just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views do not and shall not be considered as a professional advice.</a:t>
            </a:r>
          </a:p>
          <a:p>
            <a:pPr marL="0" indent="0" algn="just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should not be reproduced in part or in whole, in any manner or form, without our written permission.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EA9987-7A7D-48AC-A891-E5EE9553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4816" y="6370955"/>
            <a:ext cx="551167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2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1CBB00AD-D170-4310-9675-7E9F9BE8DA8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</p:txBody>
      </p:sp>
    </p:spTree>
    <p:extLst>
      <p:ext uri="{BB962C8B-B14F-4D97-AF65-F5344CB8AC3E}">
        <p14:creationId xmlns:p14="http://schemas.microsoft.com/office/powerpoint/2010/main" val="155873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17A70-572A-43B7-874A-B3E78770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23261"/>
            <a:ext cx="10018713" cy="74998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CAG Policy of Empanelment</a:t>
            </a:r>
            <a:endParaRPr lang="en-I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BEEAF-CBFC-4EB1-9F10-C4BC5891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880" y="1396679"/>
            <a:ext cx="9916159" cy="4718371"/>
          </a:xfrm>
        </p:spPr>
        <p:txBody>
          <a:bodyPr anchor="t">
            <a:normAutofit/>
          </a:bodyPr>
          <a:lstStyle/>
          <a:p>
            <a:pPr marL="538163" indent="-538163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care.cag.gov.in/policy/policy24-25.htm</a:t>
            </a:r>
          </a:p>
          <a:p>
            <a:pPr marL="538163" indent="-538163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Empanelment Criteria </a:t>
            </a:r>
          </a:p>
          <a:p>
            <a:pPr marL="538163" indent="-538163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Quantitative Points (4)</a:t>
            </a:r>
          </a:p>
          <a:p>
            <a:pPr marL="538163" indent="-538163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Points (4)</a:t>
            </a:r>
          </a:p>
          <a:p>
            <a:pPr marL="538163" indent="-538163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Track Record Points (5)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F9C9A6-57C4-4B9F-BDF9-9BC5779D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0912" y="63404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7D1473E3-4576-4696-9191-2A722FA8C502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</p:txBody>
      </p:sp>
    </p:spTree>
    <p:extLst>
      <p:ext uri="{BB962C8B-B14F-4D97-AF65-F5344CB8AC3E}">
        <p14:creationId xmlns:p14="http://schemas.microsoft.com/office/powerpoint/2010/main" val="164291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5F5D02-8125-4AE6-8978-FF44DCE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33" y="629873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4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7B0A0DD9-59AB-4347-B3A9-D30E5CB2C4E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 Niranjan Joshi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1A887A9-CBF2-50BA-89A9-EA7601D435FF}"/>
              </a:ext>
            </a:extLst>
          </p:cNvPr>
          <p:cNvSpPr/>
          <p:nvPr/>
        </p:nvSpPr>
        <p:spPr>
          <a:xfrm>
            <a:off x="2936240" y="129176"/>
            <a:ext cx="8199846" cy="5253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Quantitative Parameters</a:t>
            </a:r>
            <a:endParaRPr lang="en-I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09B3DC88-531F-CB84-1C77-9B6AF64FC5D6}"/>
              </a:ext>
            </a:extLst>
          </p:cNvPr>
          <p:cNvSpPr/>
          <p:nvPr/>
        </p:nvSpPr>
        <p:spPr>
          <a:xfrm>
            <a:off x="5286098" y="844490"/>
            <a:ext cx="2174968" cy="210337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 for Full Time CA Partners / Proprietor (Maximum </a:t>
            </a:r>
            <a:r>
              <a:rPr lang="en-US" sz="2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20)</a:t>
            </a:r>
            <a:endParaRPr lang="en-IN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3404FF77-37E8-6D53-F03F-2BA65D155AFE}"/>
              </a:ext>
            </a:extLst>
          </p:cNvPr>
          <p:cNvSpPr/>
          <p:nvPr/>
        </p:nvSpPr>
        <p:spPr>
          <a:xfrm>
            <a:off x="1731013" y="829984"/>
            <a:ext cx="2936053" cy="93980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Points for each FCA Partner (max 5 partner)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7F00EC7E-D74D-F302-C739-5446D0872F5A}"/>
              </a:ext>
            </a:extLst>
          </p:cNvPr>
          <p:cNvSpPr/>
          <p:nvPr/>
        </p:nvSpPr>
        <p:spPr>
          <a:xfrm>
            <a:off x="1731012" y="1916856"/>
            <a:ext cx="2918815" cy="99527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Points for each ACA Partner (max 5 partner)</a:t>
            </a:r>
            <a:endParaRPr lang="en-IN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ACF4DB26-C695-B6CF-6CCA-E608D598B633}"/>
              </a:ext>
            </a:extLst>
          </p:cNvPr>
          <p:cNvSpPr/>
          <p:nvPr/>
        </p:nvSpPr>
        <p:spPr>
          <a:xfrm>
            <a:off x="1731011" y="3007926"/>
            <a:ext cx="2918815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 15 partners will get 50% of Points whether FCA or ACA</a:t>
            </a:r>
            <a:endParaRPr lang="en-IN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86C7FAB-57CC-2351-C804-F6EDCBE79E6C}"/>
              </a:ext>
            </a:extLst>
          </p:cNvPr>
          <p:cNvSpPr/>
          <p:nvPr/>
        </p:nvSpPr>
        <p:spPr>
          <a:xfrm>
            <a:off x="8080098" y="844490"/>
            <a:ext cx="3319422" cy="9253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Association of Partners with Firm/LLP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703623A2-CDC8-240A-B2D1-BF00FBD409FE}"/>
              </a:ext>
            </a:extLst>
          </p:cNvPr>
          <p:cNvSpPr/>
          <p:nvPr/>
        </p:nvSpPr>
        <p:spPr>
          <a:xfrm>
            <a:off x="7461066" y="2132009"/>
            <a:ext cx="2174968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Point each between 5-10 years association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C16852A-301F-AD7D-461B-2471E3031894}"/>
              </a:ext>
            </a:extLst>
          </p:cNvPr>
          <p:cNvSpPr/>
          <p:nvPr/>
        </p:nvSpPr>
        <p:spPr>
          <a:xfrm>
            <a:off x="9664108" y="2135716"/>
            <a:ext cx="2174968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points each for above 10 years association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7715E8A5-C1DD-A047-2C48-FAD2007806C0}"/>
              </a:ext>
            </a:extLst>
          </p:cNvPr>
          <p:cNvSpPr/>
          <p:nvPr/>
        </p:nvSpPr>
        <p:spPr>
          <a:xfrm>
            <a:off x="4944887" y="3569951"/>
            <a:ext cx="2669182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Time Paid CA Employee </a:t>
            </a:r>
            <a:endParaRPr lang="en-IN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917669D3-E594-41E3-3E3C-4F7B0A091237}"/>
              </a:ext>
            </a:extLst>
          </p:cNvPr>
          <p:cNvSpPr/>
          <p:nvPr/>
        </p:nvSpPr>
        <p:spPr>
          <a:xfrm>
            <a:off x="2401868" y="5004832"/>
            <a:ext cx="2428992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Point each for 5 Full Time CA Employees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26BFEC6F-5AED-0C00-DB9A-4B85EF8565A1}"/>
              </a:ext>
            </a:extLst>
          </p:cNvPr>
          <p:cNvSpPr/>
          <p:nvPr/>
        </p:nvSpPr>
        <p:spPr>
          <a:xfrm>
            <a:off x="4921800" y="5010609"/>
            <a:ext cx="2855983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0.5 Point each for remaining 15 Full Time CA Employees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xmlns="" id="{DFF20AFC-A556-C7D4-4C27-069CDF765ABE}"/>
              </a:ext>
            </a:extLst>
          </p:cNvPr>
          <p:cNvSpPr/>
          <p:nvPr/>
        </p:nvSpPr>
        <p:spPr>
          <a:xfrm rot="4419915">
            <a:off x="4735838" y="922747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xmlns="" id="{2C545045-1878-CF08-4FAC-62B93C6CB32C}"/>
              </a:ext>
            </a:extLst>
          </p:cNvPr>
          <p:cNvSpPr/>
          <p:nvPr/>
        </p:nvSpPr>
        <p:spPr>
          <a:xfrm rot="4555647">
            <a:off x="4739556" y="1837586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xmlns="" id="{84EF73C5-2770-CA8E-24B8-AFE4CBDED4CE}"/>
              </a:ext>
            </a:extLst>
          </p:cNvPr>
          <p:cNvSpPr/>
          <p:nvPr/>
        </p:nvSpPr>
        <p:spPr>
          <a:xfrm rot="2553571">
            <a:off x="4758925" y="2667592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xmlns="" id="{00D5E9E8-214C-3F4F-96FB-D1662AF8E2EE}"/>
              </a:ext>
            </a:extLst>
          </p:cNvPr>
          <p:cNvSpPr/>
          <p:nvPr/>
        </p:nvSpPr>
        <p:spPr>
          <a:xfrm>
            <a:off x="6096000" y="2905032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xmlns="" id="{71BF1C8A-4854-E91D-2E7E-CDA540CC6F0C}"/>
              </a:ext>
            </a:extLst>
          </p:cNvPr>
          <p:cNvSpPr/>
          <p:nvPr/>
        </p:nvSpPr>
        <p:spPr>
          <a:xfrm>
            <a:off x="6290534" y="4714281"/>
            <a:ext cx="354782" cy="451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xmlns="" id="{B9EFC58B-C95E-84A5-9B37-2FABC47D6E6F}"/>
              </a:ext>
            </a:extLst>
          </p:cNvPr>
          <p:cNvSpPr/>
          <p:nvPr/>
        </p:nvSpPr>
        <p:spPr>
          <a:xfrm rot="2149010">
            <a:off x="4707802" y="4490550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xmlns="" id="{F2CCC8E4-C755-DC99-39B0-3DD9C264E62C}"/>
              </a:ext>
            </a:extLst>
          </p:cNvPr>
          <p:cNvSpPr/>
          <p:nvPr/>
        </p:nvSpPr>
        <p:spPr>
          <a:xfrm rot="17218512">
            <a:off x="7546126" y="866935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xmlns="" id="{88D6B047-35A0-247B-67C7-1935F4707033}"/>
              </a:ext>
            </a:extLst>
          </p:cNvPr>
          <p:cNvSpPr/>
          <p:nvPr/>
        </p:nvSpPr>
        <p:spPr>
          <a:xfrm>
            <a:off x="8635035" y="1805131"/>
            <a:ext cx="271305" cy="3492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xmlns="" id="{55D135F1-4A9A-B3A5-BE6F-27D58E37501E}"/>
              </a:ext>
            </a:extLst>
          </p:cNvPr>
          <p:cNvSpPr/>
          <p:nvPr/>
        </p:nvSpPr>
        <p:spPr>
          <a:xfrm>
            <a:off x="10616235" y="1815291"/>
            <a:ext cx="271305" cy="3492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1C3687FE-92E8-996C-5AF5-7F418332732F}"/>
              </a:ext>
            </a:extLst>
          </p:cNvPr>
          <p:cNvSpPr/>
          <p:nvPr/>
        </p:nvSpPr>
        <p:spPr>
          <a:xfrm>
            <a:off x="8362140" y="3850640"/>
            <a:ext cx="2855983" cy="242273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 of Firm 0.5 Points for every </a:t>
            </a:r>
            <a:r>
              <a:rPr lang="en-US" sz="2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calander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year – Max 10 Points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CCD622C5-A05B-E4CF-2BEE-9A1A15B6114F}"/>
              </a:ext>
            </a:extLst>
          </p:cNvPr>
          <p:cNvSpPr/>
          <p:nvPr/>
        </p:nvSpPr>
        <p:spPr>
          <a:xfrm rot="18416919">
            <a:off x="7544893" y="2558891"/>
            <a:ext cx="372221" cy="20628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9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" grpId="0" animBg="1"/>
      <p:bldP spid="3" grpId="0" animBg="1"/>
      <p:bldP spid="6" grpId="0" animBg="1"/>
      <p:bldP spid="11" grpId="0" animBg="1"/>
      <p:bldP spid="12" grpId="0" animBg="1"/>
      <p:bldP spid="14" grpId="0" animBg="1"/>
      <p:bldP spid="15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5F5D02-8125-4AE6-8978-FF44DCE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33" y="629873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5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7B0A0DD9-59AB-4347-B3A9-D30E5CB2C4E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 Niranjan Joshi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1A887A9-CBF2-50BA-89A9-EA7601D435FF}"/>
              </a:ext>
            </a:extLst>
          </p:cNvPr>
          <p:cNvSpPr/>
          <p:nvPr/>
        </p:nvSpPr>
        <p:spPr>
          <a:xfrm>
            <a:off x="2936240" y="129176"/>
            <a:ext cx="8199846" cy="5253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Parameters</a:t>
            </a:r>
            <a:endParaRPr lang="en-I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09B3DC88-531F-CB84-1C77-9B6AF64FC5D6}"/>
              </a:ext>
            </a:extLst>
          </p:cNvPr>
          <p:cNvSpPr/>
          <p:nvPr/>
        </p:nvSpPr>
        <p:spPr>
          <a:xfrm>
            <a:off x="1683732" y="779548"/>
            <a:ext cx="3853468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 Peer Reviewed by ICAI Maximum 25 Points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[5+4+4+3+3+2+2+1+1]</a:t>
            </a:r>
            <a:endParaRPr lang="en-IN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86C7FAB-57CC-2351-C804-F6EDCBE79E6C}"/>
              </a:ext>
            </a:extLst>
          </p:cNvPr>
          <p:cNvSpPr/>
          <p:nvPr/>
        </p:nvSpPr>
        <p:spPr>
          <a:xfrm>
            <a:off x="1950755" y="2569559"/>
            <a:ext cx="3319422" cy="9253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 Experience Maximum 40 Points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703623A2-CDC8-240A-B2D1-BF00FBD409FE}"/>
              </a:ext>
            </a:extLst>
          </p:cNvPr>
          <p:cNvSpPr/>
          <p:nvPr/>
        </p:nvSpPr>
        <p:spPr>
          <a:xfrm>
            <a:off x="5678111" y="763089"/>
            <a:ext cx="2174968" cy="160092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Statutory Audit Corporate Maximum 20 Points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C16852A-301F-AD7D-461B-2471E3031894}"/>
              </a:ext>
            </a:extLst>
          </p:cNvPr>
          <p:cNvSpPr/>
          <p:nvPr/>
        </p:nvSpPr>
        <p:spPr>
          <a:xfrm>
            <a:off x="4470348" y="4016328"/>
            <a:ext cx="2733092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 of Government Schemes Maximum 5 Points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xmlns="" id="{71BF1C8A-4854-E91D-2E7E-CDA540CC6F0C}"/>
              </a:ext>
            </a:extLst>
          </p:cNvPr>
          <p:cNvSpPr/>
          <p:nvPr/>
        </p:nvSpPr>
        <p:spPr>
          <a:xfrm>
            <a:off x="9559074" y="1699904"/>
            <a:ext cx="391906" cy="4862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xmlns="" id="{B9EFC58B-C95E-84A5-9B37-2FABC47D6E6F}"/>
              </a:ext>
            </a:extLst>
          </p:cNvPr>
          <p:cNvSpPr/>
          <p:nvPr/>
        </p:nvSpPr>
        <p:spPr>
          <a:xfrm rot="14003269">
            <a:off x="5267014" y="2046244"/>
            <a:ext cx="371925" cy="6502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xmlns="" id="{88D6B047-35A0-247B-67C7-1935F4707033}"/>
              </a:ext>
            </a:extLst>
          </p:cNvPr>
          <p:cNvSpPr/>
          <p:nvPr/>
        </p:nvSpPr>
        <p:spPr>
          <a:xfrm rot="16200000">
            <a:off x="5347652" y="2929884"/>
            <a:ext cx="268320" cy="4232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xmlns="" id="{55D135F1-4A9A-B3A5-BE6F-27D58E37501E}"/>
              </a:ext>
            </a:extLst>
          </p:cNvPr>
          <p:cNvSpPr/>
          <p:nvPr/>
        </p:nvSpPr>
        <p:spPr>
          <a:xfrm>
            <a:off x="2589835" y="3429000"/>
            <a:ext cx="346405" cy="54872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3F6EC477-37B0-7BB0-E298-DC40A4D5F8B7}"/>
              </a:ext>
            </a:extLst>
          </p:cNvPr>
          <p:cNvSpPr/>
          <p:nvPr/>
        </p:nvSpPr>
        <p:spPr>
          <a:xfrm>
            <a:off x="1950755" y="4016328"/>
            <a:ext cx="2174968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 Maximum 5 Points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7B5BBA99-5F52-C24D-C2D1-54D10219905F}"/>
              </a:ext>
            </a:extLst>
          </p:cNvPr>
          <p:cNvSpPr/>
          <p:nvPr/>
        </p:nvSpPr>
        <p:spPr>
          <a:xfrm>
            <a:off x="5557832" y="2555543"/>
            <a:ext cx="2174968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Statutory Audit Branch Maximum 5 Points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BF063C45-3CA8-D9B2-8BAE-1AD460F2D2E2}"/>
              </a:ext>
            </a:extLst>
          </p:cNvPr>
          <p:cNvSpPr/>
          <p:nvPr/>
        </p:nvSpPr>
        <p:spPr>
          <a:xfrm>
            <a:off x="8077235" y="763089"/>
            <a:ext cx="3319422" cy="97427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 for Qualification of Full Time CA Partners (</a:t>
            </a:r>
            <a:r>
              <a:rPr lang="en-US" sz="2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Max 20)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B2DE1F2-C2E8-246C-9F3F-695355175BC0}"/>
              </a:ext>
            </a:extLst>
          </p:cNvPr>
          <p:cNvSpPr/>
          <p:nvPr/>
        </p:nvSpPr>
        <p:spPr>
          <a:xfrm>
            <a:off x="8475398" y="2160457"/>
            <a:ext cx="2559257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CISA/ISA/CPA/CIA/CFE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1.25 Points each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D7357007-35BF-52D8-3A96-120E007E09ED}"/>
              </a:ext>
            </a:extLst>
          </p:cNvPr>
          <p:cNvSpPr/>
          <p:nvPr/>
        </p:nvSpPr>
        <p:spPr>
          <a:xfrm>
            <a:off x="8494232" y="3429000"/>
            <a:ext cx="2559257" cy="126854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ICAI Certificate Course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Points each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4DF5EE8D-52E4-8B1C-67BE-A9FAB048D91C}"/>
              </a:ext>
            </a:extLst>
          </p:cNvPr>
          <p:cNvSpPr/>
          <p:nvPr/>
        </p:nvSpPr>
        <p:spPr>
          <a:xfrm>
            <a:off x="8494232" y="4891053"/>
            <a:ext cx="2559257" cy="160118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time CA Employee CISA/ISA/CPA/CIA/CFE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Points each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9D991AD-0068-0182-4B29-74B9B16A7BB1}"/>
              </a:ext>
            </a:extLst>
          </p:cNvPr>
          <p:cNvSpPr/>
          <p:nvPr/>
        </p:nvSpPr>
        <p:spPr>
          <a:xfrm>
            <a:off x="1981892" y="5477113"/>
            <a:ext cx="5678748" cy="9253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Maximum Points scored by Firm and then discounted for others under each </a:t>
            </a:r>
            <a:r>
              <a:rPr lang="en-US" sz="2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catagory</a:t>
            </a: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11" grpId="0" animBg="1"/>
      <p:bldP spid="12" grpId="0" animBg="1"/>
      <p:bldP spid="27" grpId="0" animBg="1"/>
      <p:bldP spid="28" grpId="0" animBg="1"/>
      <p:bldP spid="31" grpId="0" animBg="1"/>
      <p:bldP spid="32" grpId="0" animBg="1"/>
      <p:bldP spid="7" grpId="0" animBg="1"/>
      <p:bldP spid="8" grpId="0" animBg="1"/>
      <p:bldP spid="9" grpId="0" animBg="1"/>
      <p:bldP spid="10" grpId="0" animBg="1"/>
      <p:bldP spid="17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5F5D02-8125-4AE6-8978-FF44DCE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33" y="629873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7B0A0DD9-59AB-4347-B3A9-D30E5CB2C4E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 Niranjan Joshi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1A887A9-CBF2-50BA-89A9-EA7601D435FF}"/>
              </a:ext>
            </a:extLst>
          </p:cNvPr>
          <p:cNvSpPr/>
          <p:nvPr/>
        </p:nvSpPr>
        <p:spPr>
          <a:xfrm>
            <a:off x="2936240" y="129176"/>
            <a:ext cx="8199846" cy="36866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Parameters</a:t>
            </a:r>
            <a:endParaRPr lang="en-I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DF6AADB-F928-B9EB-9680-267588E82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080" y="497840"/>
            <a:ext cx="10403840" cy="599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5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5F5D02-8125-4AE6-8978-FF44DCE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33" y="629873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7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7B0A0DD9-59AB-4347-B3A9-D30E5CB2C4E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 Niranjan Joshi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1A887A9-CBF2-50BA-89A9-EA7601D435FF}"/>
              </a:ext>
            </a:extLst>
          </p:cNvPr>
          <p:cNvSpPr/>
          <p:nvPr/>
        </p:nvSpPr>
        <p:spPr>
          <a:xfrm>
            <a:off x="2936240" y="129176"/>
            <a:ext cx="8199846" cy="5253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Parameters</a:t>
            </a:r>
            <a:endParaRPr lang="en-I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F5ECD69F-34A2-A42D-D6BC-74D3F1356DFA}"/>
              </a:ext>
            </a:extLst>
          </p:cNvPr>
          <p:cNvSpPr/>
          <p:nvPr/>
        </p:nvSpPr>
        <p:spPr>
          <a:xfrm>
            <a:off x="3688113" y="719850"/>
            <a:ext cx="6004525" cy="52536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Deductions on account of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D338737-D215-4365-6478-A5A0A4E80D62}"/>
              </a:ext>
            </a:extLst>
          </p:cNvPr>
          <p:cNvSpPr/>
          <p:nvPr/>
        </p:nvSpPr>
        <p:spPr>
          <a:xfrm>
            <a:off x="3688110" y="2171797"/>
            <a:ext cx="6004525" cy="112981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Held Guilty of Professional Misconduct by ICAI – Per partner 10% of total Points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4E248D1-6080-FA17-0FCD-014C9FE75A02}"/>
              </a:ext>
            </a:extLst>
          </p:cNvPr>
          <p:cNvSpPr/>
          <p:nvPr/>
        </p:nvSpPr>
        <p:spPr>
          <a:xfrm>
            <a:off x="3688110" y="1334213"/>
            <a:ext cx="6004525" cy="74858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Unsatisfactory Performance Advisory Issued – 10% of total Points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62C3A3A0-5AC9-6C64-DFAD-3A5BFA5B2FF9}"/>
              </a:ext>
            </a:extLst>
          </p:cNvPr>
          <p:cNvSpPr/>
          <p:nvPr/>
        </p:nvSpPr>
        <p:spPr>
          <a:xfrm>
            <a:off x="3688110" y="4331854"/>
            <a:ext cx="6004525" cy="84937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Reprimand by QRB (Advisory Issued) 10% of Total Points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F2F41BBC-0130-4CA6-413B-E91921D07137}"/>
              </a:ext>
            </a:extLst>
          </p:cNvPr>
          <p:cNvSpPr/>
          <p:nvPr/>
        </p:nvSpPr>
        <p:spPr>
          <a:xfrm>
            <a:off x="3688110" y="3390612"/>
            <a:ext cx="6004525" cy="84936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Technical Refusal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10% of total Points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3653730B-1226-71D2-21F1-EB347506C306}"/>
              </a:ext>
            </a:extLst>
          </p:cNvPr>
          <p:cNvSpPr/>
          <p:nvPr/>
        </p:nvSpPr>
        <p:spPr>
          <a:xfrm>
            <a:off x="3688110" y="5288780"/>
            <a:ext cx="6004525" cy="84937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Reprimand by NFRA (Advisory Issued) 10% of Total Points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4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 animBg="1"/>
      <p:bldP spid="14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57E8286-3EEF-DF92-5469-8129B852D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68C07-A10E-8214-544D-FFCDC7D3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386" y="231844"/>
            <a:ext cx="8911687" cy="675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Allotment of Audits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C72443-8F4A-A3CE-2ABD-09D9A3A3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0912" y="646176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8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15EB99A5-8739-D1FA-AB0D-3C9088EFFD2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994958E-CD62-E66C-B03D-D93E3055BF9E}"/>
              </a:ext>
            </a:extLst>
          </p:cNvPr>
          <p:cNvSpPr/>
          <p:nvPr/>
        </p:nvSpPr>
        <p:spPr>
          <a:xfrm>
            <a:off x="2837227" y="931767"/>
            <a:ext cx="8199846" cy="48611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of Firm/LLP for Audit Fee Up to 5.00 L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E8BD0DA-5316-DD6B-C931-8AF52E6E9E60}"/>
              </a:ext>
            </a:extLst>
          </p:cNvPr>
          <p:cNvSpPr/>
          <p:nvPr/>
        </p:nvSpPr>
        <p:spPr>
          <a:xfrm>
            <a:off x="2837227" y="1495740"/>
            <a:ext cx="8199846" cy="65193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is made by correlating the point score of each firm/LLP with audit fee of unit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9AE73BB2-E04A-5CD7-CD74-F6CABE375ECF}"/>
              </a:ext>
            </a:extLst>
          </p:cNvPr>
          <p:cNvSpPr/>
          <p:nvPr/>
        </p:nvSpPr>
        <p:spPr>
          <a:xfrm>
            <a:off x="2837227" y="2226317"/>
            <a:ext cx="8199846" cy="65193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of Firm/LLP for Audit Fee more than 5.00 L (Major Audit)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EBFBFC59-AB8E-66DA-3A35-0F098D203298}"/>
              </a:ext>
            </a:extLst>
          </p:cNvPr>
          <p:cNvSpPr/>
          <p:nvPr/>
        </p:nvSpPr>
        <p:spPr>
          <a:xfrm>
            <a:off x="977947" y="3036527"/>
            <a:ext cx="3401013" cy="147763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 should have at least 6 full time Cas (5 Partners + 1 Full Time Paid CA) 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81CF498B-0D39-5651-AB69-A1EA4EE04F77}"/>
              </a:ext>
            </a:extLst>
          </p:cNvPr>
          <p:cNvSpPr/>
          <p:nvPr/>
        </p:nvSpPr>
        <p:spPr>
          <a:xfrm>
            <a:off x="4503487" y="3036526"/>
            <a:ext cx="3401013" cy="147763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Partner &gt; 10 Y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Partners 5 &lt; 10 Y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Partners &gt; 1 Y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746694F1-DF8D-DA8F-3638-61C5008BF29C}"/>
              </a:ext>
            </a:extLst>
          </p:cNvPr>
          <p:cNvSpPr/>
          <p:nvPr/>
        </p:nvSpPr>
        <p:spPr>
          <a:xfrm>
            <a:off x="8029029" y="3060847"/>
            <a:ext cx="3401013" cy="60821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CISA/DISA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6CFEBB94-69BB-3D72-DF48-B59B55399FBB}"/>
              </a:ext>
            </a:extLst>
          </p:cNvPr>
          <p:cNvSpPr/>
          <p:nvPr/>
        </p:nvSpPr>
        <p:spPr>
          <a:xfrm>
            <a:off x="8029028" y="3729853"/>
            <a:ext cx="3401013" cy="81014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Years Audit </a:t>
            </a:r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Assignedby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8E44680E-A26A-7BD6-FF8D-C3AF45E7246D}"/>
              </a:ext>
            </a:extLst>
          </p:cNvPr>
          <p:cNvSpPr/>
          <p:nvPr/>
        </p:nvSpPr>
        <p:spPr>
          <a:xfrm>
            <a:off x="8029028" y="4587671"/>
            <a:ext cx="3401013" cy="811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Correlation to Points scored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57E8286-3EEF-DF92-5469-8129B852D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68C07-A10E-8214-544D-FFCDC7D3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386" y="231844"/>
            <a:ext cx="8911687" cy="675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Full Time Partner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C72443-8F4A-A3CE-2ABD-09D9A3A3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0912" y="646176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9</a:t>
            </a:fld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15EB99A5-8739-D1FA-AB0D-3C9088EFFD2C}"/>
              </a:ext>
            </a:extLst>
          </p:cNvPr>
          <p:cNvSpPr txBox="1">
            <a:spLocks/>
          </p:cNvSpPr>
          <p:nvPr/>
        </p:nvSpPr>
        <p:spPr>
          <a:xfrm>
            <a:off x="8770688" y="6492240"/>
            <a:ext cx="32004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Niranjan Joshi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EA8FC655-1B3F-84C7-1BE3-8A2E4A01E8D2}"/>
              </a:ext>
            </a:extLst>
          </p:cNvPr>
          <p:cNvSpPr/>
          <p:nvPr/>
        </p:nvSpPr>
        <p:spPr>
          <a:xfrm>
            <a:off x="1835872" y="1803308"/>
            <a:ext cx="4849408" cy="8114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 is partner / proprietor in other firm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ABF32D8A-09F7-B179-E52E-637F5EC05286}"/>
              </a:ext>
            </a:extLst>
          </p:cNvPr>
          <p:cNvSpPr/>
          <p:nvPr/>
        </p:nvSpPr>
        <p:spPr>
          <a:xfrm>
            <a:off x="6819967" y="2795506"/>
            <a:ext cx="4849406" cy="130583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Pratners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drawing compensation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FCA 3.60 L &amp; ACA 2.40 L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City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8A8EFD07-A9C2-DBC7-26DE-1B24A9AFCF41}"/>
              </a:ext>
            </a:extLst>
          </p:cNvPr>
          <p:cNvSpPr/>
          <p:nvPr/>
        </p:nvSpPr>
        <p:spPr>
          <a:xfrm>
            <a:off x="1835871" y="2795506"/>
            <a:ext cx="4849407" cy="130583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Pratners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drawing compensation below FCA 6.00 L &amp; ACA 3.60 L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Del, Mum, Che, Kol, </a:t>
            </a:r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Blr</a:t>
            </a:r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N" sz="2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</a:t>
            </a:r>
            <a:endParaRPr lang="en-IN" sz="2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82DFAD4-2CB0-4935-B372-1E2217AD7927}"/>
              </a:ext>
            </a:extLst>
          </p:cNvPr>
          <p:cNvSpPr/>
          <p:nvPr/>
        </p:nvSpPr>
        <p:spPr>
          <a:xfrm>
            <a:off x="1924860" y="4206240"/>
            <a:ext cx="4760417" cy="163576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 % is less than 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14 Partners = 1%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to 14 Partners = 3%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to 9 Partners = 5%</a:t>
            </a:r>
          </a:p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5 Partners = 8%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D1FFAFD4-0E7E-3C21-0E69-4AF7060ADF7E}"/>
              </a:ext>
            </a:extLst>
          </p:cNvPr>
          <p:cNvSpPr/>
          <p:nvPr/>
        </p:nvSpPr>
        <p:spPr>
          <a:xfrm>
            <a:off x="3733228" y="829963"/>
            <a:ext cx="6269950" cy="811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time partner does not include a person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C5BE4FF2-548D-C413-03DF-8FD1394E0445}"/>
              </a:ext>
            </a:extLst>
          </p:cNvPr>
          <p:cNvSpPr/>
          <p:nvPr/>
        </p:nvSpPr>
        <p:spPr>
          <a:xfrm>
            <a:off x="6929120" y="1803308"/>
            <a:ext cx="4480358" cy="8114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Employed somewhere/ practicing in own name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FB35501A-61A0-D43D-8647-1409CA92E23E}"/>
              </a:ext>
            </a:extLst>
          </p:cNvPr>
          <p:cNvSpPr/>
          <p:nvPr/>
        </p:nvSpPr>
        <p:spPr>
          <a:xfrm>
            <a:off x="6929120" y="4206240"/>
            <a:ext cx="4760417" cy="163576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 / Proprietors other Income (Other than permitted by ICAI) is more than Professional Income </a:t>
            </a:r>
            <a:endParaRPr lang="en-IN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4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6466</TotalTime>
  <Words>822</Words>
  <Application>Microsoft Office PowerPoint</Application>
  <PresentationFormat>Widescreen</PresentationFormat>
  <Paragraphs>124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Tahoma</vt:lpstr>
      <vt:lpstr>Times New Roman</vt:lpstr>
      <vt:lpstr>Wingdings</vt:lpstr>
      <vt:lpstr>Parallax</vt:lpstr>
      <vt:lpstr>SIRC of ICAI</vt:lpstr>
      <vt:lpstr>Disclaimer</vt:lpstr>
      <vt:lpstr>CAG Policy of Empanelment</vt:lpstr>
      <vt:lpstr>PowerPoint Presentation</vt:lpstr>
      <vt:lpstr>PowerPoint Presentation</vt:lpstr>
      <vt:lpstr>PowerPoint Presentation</vt:lpstr>
      <vt:lpstr>PowerPoint Presentation</vt:lpstr>
      <vt:lpstr>Allotment of Audits</vt:lpstr>
      <vt:lpstr>Full Time Partner</vt:lpstr>
      <vt:lpstr>Other Considerations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Course on Concurrent Audit of Banks 357th Batch – Surat</dc:title>
  <dc:creator>NIRANJAN</dc:creator>
  <cp:lastModifiedBy>welcome</cp:lastModifiedBy>
  <cp:revision>159</cp:revision>
  <cp:lastPrinted>2024-06-29T12:31:55Z</cp:lastPrinted>
  <dcterms:created xsi:type="dcterms:W3CDTF">2019-02-20T11:20:15Z</dcterms:created>
  <dcterms:modified xsi:type="dcterms:W3CDTF">2024-07-02T09:02:59Z</dcterms:modified>
</cp:coreProperties>
</file>